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400" r:id="rId2"/>
    <p:sldId id="399" r:id="rId3"/>
    <p:sldId id="398" r:id="rId4"/>
    <p:sldId id="376" r:id="rId5"/>
    <p:sldId id="377" r:id="rId6"/>
    <p:sldId id="378" r:id="rId7"/>
    <p:sldId id="397" r:id="rId8"/>
    <p:sldId id="379" r:id="rId9"/>
    <p:sldId id="402" r:id="rId10"/>
    <p:sldId id="347" r:id="rId11"/>
    <p:sldId id="381" r:id="rId12"/>
    <p:sldId id="383" r:id="rId13"/>
    <p:sldId id="415" r:id="rId14"/>
    <p:sldId id="403" r:id="rId15"/>
    <p:sldId id="404" r:id="rId16"/>
    <p:sldId id="384" r:id="rId17"/>
    <p:sldId id="405" r:id="rId18"/>
    <p:sldId id="410" r:id="rId19"/>
    <p:sldId id="409" r:id="rId20"/>
    <p:sldId id="408" r:id="rId21"/>
    <p:sldId id="411" r:id="rId22"/>
    <p:sldId id="413" r:id="rId23"/>
    <p:sldId id="412" r:id="rId24"/>
    <p:sldId id="414" r:id="rId25"/>
    <p:sldId id="416" r:id="rId26"/>
    <p:sldId id="261" r:id="rId27"/>
    <p:sldId id="262" r:id="rId28"/>
    <p:sldId id="394" r:id="rId29"/>
    <p:sldId id="406" r:id="rId30"/>
    <p:sldId id="314" r:id="rId31"/>
    <p:sldId id="330" r:id="rId32"/>
    <p:sldId id="4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8C0B6"/>
    <a:srgbClr val="0FB7BD"/>
    <a:srgbClr val="048DA4"/>
    <a:srgbClr val="00A9A5"/>
    <a:srgbClr val="7193A9"/>
    <a:srgbClr val="CC3300"/>
    <a:srgbClr val="FFDAAB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0"/>
  </p:normalViewPr>
  <p:slideViewPr>
    <p:cSldViewPr snapToGrid="0" showGuides="1">
      <p:cViewPr varScale="1">
        <p:scale>
          <a:sx n="66" d="100"/>
          <a:sy n="66" d="100"/>
        </p:scale>
        <p:origin x="6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9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3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0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0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18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18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88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E1DFFD9-CF1F-44B3-B8B7-5EE32EA06BCF}" type="slidenum">
              <a:rPr lang="en-US" sz="1200" smtClean="0"/>
              <a:pPr/>
              <a:t>19</a:t>
            </a:fld>
            <a:endParaRPr lang="en-US" sz="1200"/>
          </a:p>
        </p:txBody>
      </p:sp>
      <p:sp>
        <p:nvSpPr>
          <p:cNvPr id="358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5845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86751A9-A63E-466D-903E-E05BF2CDF513}" type="slidenum">
              <a:rPr lang="en-US" sz="1200">
                <a:cs typeface="Arial" charset="0"/>
              </a:rPr>
              <a:pPr algn="r"/>
              <a:t>19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2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E533FE-24DE-42CB-83A4-ABF5246E86C9}" type="slidenum">
              <a:rPr lang="en-US" sz="1200" smtClean="0"/>
              <a:pPr/>
              <a:t>20</a:t>
            </a:fld>
            <a:endParaRPr lang="en-US" sz="1200"/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C81EB5-5367-43E1-9A86-3985D09B53E5}" type="slidenum">
              <a:rPr lang="en-US" sz="1200">
                <a:cs typeface="Arial" charset="0"/>
              </a:rPr>
              <a:pPr algn="r"/>
              <a:t>20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94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21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21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98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22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22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3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23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23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00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1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5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57149"/>
            <a:ext cx="12143510" cy="68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54402" y="1601135"/>
            <a:ext cx="4589531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9" y="1432739"/>
            <a:ext cx="964452" cy="916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2151" y="723179"/>
            <a:ext cx="577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11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58555" y="669440"/>
            <a:ext cx="712319" cy="709214"/>
            <a:chOff x="2180974" y="148629"/>
            <a:chExt cx="712319" cy="709214"/>
          </a:xfrm>
        </p:grpSpPr>
        <p:sp>
          <p:nvSpPr>
            <p:cNvPr id="14" name="Oval 13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15" name="Chord 14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5409" y="692402"/>
            <a:ext cx="7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8854" y="692401"/>
            <a:ext cx="125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249590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6448" y="4738255"/>
            <a:ext cx="3671043" cy="45258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6218" y="2549236"/>
            <a:ext cx="1191491" cy="44334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448" y="863464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4514" y="835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99" y="7376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63" y="1571350"/>
            <a:ext cx="11728213" cy="37093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pPr>
              <a:lnSpc>
                <a:spcPct val="150000"/>
              </a:lnSpc>
            </a:pPr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Mai: </a:t>
            </a:r>
            <a:r>
              <a:rPr lang="en-US" sz="3200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047" y="8055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50463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2777" y="945173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4050" y="1799014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- I 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>
                <a:solidFill>
                  <a:srgbClr val="0FB7BD"/>
                </a:solidFill>
              </a:rPr>
              <a:t>- To 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49263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1129092" y="2022119"/>
            <a:ext cx="4485475" cy="2716537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Playing traditional games</a:t>
            </a:r>
          </a:p>
        </p:txBody>
      </p:sp>
      <p:sp>
        <p:nvSpPr>
          <p:cNvPr id="15" name="Cloud 14"/>
          <p:cNvSpPr/>
          <p:nvPr/>
        </p:nvSpPr>
        <p:spPr>
          <a:xfrm>
            <a:off x="6433385" y="2105883"/>
            <a:ext cx="4485475" cy="271653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561117" y="1389190"/>
            <a:ext cx="4160117" cy="2258785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traditional games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575" y="1267167"/>
            <a:ext cx="4381500" cy="2308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97195-83B5-4EDF-85FD-3C88DA6FAC31}"/>
              </a:ext>
            </a:extLst>
          </p:cNvPr>
          <p:cNvSpPr txBox="1"/>
          <p:nvPr/>
        </p:nvSpPr>
        <p:spPr>
          <a:xfrm>
            <a:off x="1328286" y="4078804"/>
            <a:ext cx="10741794" cy="24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/>
              <a:t>Tom: </a:t>
            </a:r>
            <a:r>
              <a:rPr lang="en-US" sz="2600" dirty="0"/>
              <a:t>What do you think about </a:t>
            </a:r>
            <a:r>
              <a:rPr lang="en-US" sz="2600" dirty="0">
                <a:solidFill>
                  <a:srgbClr val="FF0000"/>
                </a:solidFill>
              </a:rPr>
              <a:t>life in the mountains</a:t>
            </a:r>
            <a:r>
              <a:rPr lang="en-US" sz="26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600" b="1" dirty="0"/>
              <a:t>Trang: </a:t>
            </a:r>
            <a:r>
              <a:rPr lang="en-US" sz="2600" dirty="0"/>
              <a:t>I think </a:t>
            </a:r>
            <a:r>
              <a:rPr lang="en-US" sz="2600" dirty="0">
                <a:solidFill>
                  <a:srgbClr val="FF0000"/>
                </a:solidFill>
              </a:rPr>
              <a:t>it’s very interesting. People in the mountains live close to nature. </a:t>
            </a:r>
          </a:p>
          <a:p>
            <a:pPr>
              <a:lnSpc>
                <a:spcPct val="150000"/>
              </a:lnSpc>
            </a:pPr>
            <a:r>
              <a:rPr lang="en-US" sz="2600" b="1" dirty="0"/>
              <a:t>Tom: </a:t>
            </a:r>
            <a:r>
              <a:rPr lang="en-US" sz="2600" dirty="0"/>
              <a:t>What about you, Mai? What do you think? </a:t>
            </a:r>
          </a:p>
          <a:p>
            <a:pPr>
              <a:lnSpc>
                <a:spcPct val="150000"/>
              </a:lnSpc>
            </a:pPr>
            <a:r>
              <a:rPr lang="en-US" sz="2600" b="1" dirty="0"/>
              <a:t>Mai: </a:t>
            </a:r>
            <a:r>
              <a:rPr lang="en-US" sz="2600" dirty="0"/>
              <a:t>To my way of thinking, </a:t>
            </a:r>
            <a:r>
              <a:rPr lang="en-US" sz="2600" dirty="0">
                <a:solidFill>
                  <a:srgbClr val="FF0000"/>
                </a:solidFill>
              </a:rPr>
              <a:t>there are better services in the city.</a:t>
            </a:r>
          </a:p>
        </p:txBody>
      </p:sp>
    </p:spTree>
    <p:extLst>
      <p:ext uri="{BB962C8B-B14F-4D97-AF65-F5344CB8AC3E}">
        <p14:creationId xmlns:p14="http://schemas.microsoft.com/office/powerpoint/2010/main" val="43045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561117" y="1753459"/>
            <a:ext cx="4160117" cy="1894516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traditional games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219450" y="3647975"/>
            <a:ext cx="8629249" cy="267765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 What do you think about playing traditional games?</a:t>
            </a:r>
          </a:p>
          <a:p>
            <a:r>
              <a:rPr lang="vi-VN" sz="2800" b="1" dirty="0">
                <a:solidFill>
                  <a:srgbClr val="048DA4"/>
                </a:solidFill>
                <a:latin typeface="OpenSans"/>
              </a:rPr>
              <a:t>B: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 I think it's very interesting. Children always love playing traditional games.</a:t>
            </a:r>
          </a:p>
          <a:p>
            <a:r>
              <a:rPr lang="vi-VN" sz="28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 What about you, </a:t>
            </a:r>
            <a:r>
              <a:rPr lang="vi-VN" sz="2800" b="1" dirty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vi-VN" sz="2800" b="1" dirty="0">
                <a:solidFill>
                  <a:srgbClr val="048DA4"/>
                </a:solidFill>
                <a:latin typeface="OpenSans"/>
              </a:rPr>
              <a:t>C: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To my way of thinking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 playing traditional games will bring people together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575" y="1267167"/>
            <a:ext cx="4381500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Cloud 14"/>
          <p:cNvSpPr/>
          <p:nvPr/>
        </p:nvSpPr>
        <p:spPr>
          <a:xfrm>
            <a:off x="642927" y="1863810"/>
            <a:ext cx="4119573" cy="1687912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pic>
        <p:nvPicPr>
          <p:cNvPr id="1026" name="Picture 2" descr="Con người sống gần gũi với thiên nhiên ả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231162"/>
            <a:ext cx="4997450" cy="27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7651" y="3989430"/>
            <a:ext cx="11578049" cy="2610843"/>
          </a:xfrm>
          <a:prstGeom prst="rect">
            <a:avLst/>
          </a:prstGeom>
          <a:pattFill prst="pct2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Tom: </a:t>
            </a:r>
            <a:r>
              <a:rPr lang="en-US" sz="2800" dirty="0"/>
              <a:t>What do you think about </a:t>
            </a:r>
            <a:r>
              <a:rPr lang="en-US" sz="2800" dirty="0">
                <a:solidFill>
                  <a:srgbClr val="FF0000"/>
                </a:solidFill>
              </a:rPr>
              <a:t>……………………………………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Trang: </a:t>
            </a:r>
            <a:r>
              <a:rPr lang="en-US" sz="2800" dirty="0"/>
              <a:t>I think </a:t>
            </a:r>
            <a:r>
              <a:rPr lang="en-US" sz="2800" dirty="0">
                <a:solidFill>
                  <a:srgbClr val="FF0000"/>
                </a:solidFill>
              </a:rPr>
              <a:t>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Tom: </a:t>
            </a:r>
            <a:r>
              <a:rPr lang="en-US" sz="2800" dirty="0"/>
              <a:t>What about you, Mai? What do you think?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Mai: </a:t>
            </a:r>
            <a:r>
              <a:rPr lang="en-US" sz="2800" dirty="0"/>
              <a:t>To my way of thinking, </a:t>
            </a:r>
            <a:r>
              <a:rPr lang="en-US" sz="2800" dirty="0">
                <a:solidFill>
                  <a:srgbClr val="FF0000"/>
                </a:solidFill>
              </a:rPr>
              <a:t>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42508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51207" y="4805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1" y="1629040"/>
            <a:ext cx="9555126" cy="3463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3812" y="4805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992" y="3460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842408" y="2141024"/>
            <a:ext cx="844937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</a:t>
            </a:r>
            <a:r>
              <a:rPr lang="en-US" alt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There are ____________ ethnic groups in Viet Nam.</a:t>
            </a:r>
            <a:endParaRPr lang="en-US" sz="2800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45</a:t>
            </a:r>
            <a:endParaRPr lang="vi-VN" sz="40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 sz="2800">
              <a:cs typeface="Arial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041003" y="3525839"/>
            <a:ext cx="533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63</a:t>
            </a:r>
            <a:endParaRPr lang="en-US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47345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3545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>
              <a:cs typeface="Arial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499745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74463" name="Text Box 31"/>
          <p:cNvSpPr txBox="1">
            <a:spLocks noChangeArrowheads="1"/>
          </p:cNvSpPr>
          <p:nvPr/>
        </p:nvSpPr>
        <p:spPr bwMode="auto">
          <a:xfrm>
            <a:off x="4176984" y="5047602"/>
            <a:ext cx="510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FF"/>
                </a:solidFill>
                <a:cs typeface="Arial" charset="0"/>
              </a:rPr>
              <a:t>54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4312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52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1673" y="1869913"/>
            <a:ext cx="10370127" cy="114729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861128" y="4347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13%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0591800" y="502606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 flipH="1">
            <a:off x="9982200" y="1721806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1861128" y="3585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7%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22928" y="3537662"/>
            <a:ext cx="609600" cy="657225"/>
            <a:chOff x="4944" y="1794"/>
            <a:chExt cx="384" cy="414"/>
          </a:xfrm>
        </p:grpSpPr>
        <p:sp>
          <p:nvSpPr>
            <p:cNvPr id="22566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7" name="Text Box 11"/>
            <p:cNvSpPr txBox="1">
              <a:spLocks noChangeArrowheads="1"/>
            </p:cNvSpPr>
            <p:nvPr/>
          </p:nvSpPr>
          <p:spPr bwMode="auto">
            <a:xfrm>
              <a:off x="4992" y="179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22928" y="4347287"/>
            <a:ext cx="609600" cy="641350"/>
            <a:chOff x="4944" y="2400"/>
            <a:chExt cx="384" cy="404"/>
          </a:xfrm>
        </p:grpSpPr>
        <p:sp>
          <p:nvSpPr>
            <p:cNvPr id="2256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1049000" y="5569906"/>
            <a:ext cx="609600" cy="609600"/>
            <a:chOff x="5088" y="960"/>
            <a:chExt cx="384" cy="384"/>
          </a:xfrm>
        </p:grpSpPr>
        <p:sp>
          <p:nvSpPr>
            <p:cNvPr id="2256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3" name="Text Box 17"/>
            <p:cNvSpPr txBox="1">
              <a:spLocks noChangeArrowheads="1"/>
            </p:cNvSpPr>
            <p:nvPr/>
          </p:nvSpPr>
          <p:spPr bwMode="auto">
            <a:xfrm>
              <a:off x="5136" y="960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861128" y="5109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25%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2542" name="Group 21"/>
          <p:cNvGrpSpPr>
            <a:grpSpLocks/>
          </p:cNvGrpSpPr>
          <p:nvPr/>
        </p:nvGrpSpPr>
        <p:grpSpPr bwMode="auto">
          <a:xfrm>
            <a:off x="9982200" y="2026606"/>
            <a:ext cx="1066800" cy="990600"/>
            <a:chOff x="4272" y="825"/>
            <a:chExt cx="672" cy="624"/>
          </a:xfrm>
        </p:grpSpPr>
        <p:sp>
          <p:nvSpPr>
            <p:cNvPr id="2256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2543" name="WordArt 24"/>
          <p:cNvSpPr>
            <a:spLocks noChangeArrowheads="1" noChangeShapeType="1" noTextEdit="1"/>
          </p:cNvSpPr>
          <p:nvPr/>
        </p:nvSpPr>
        <p:spPr bwMode="auto">
          <a:xfrm>
            <a:off x="1022928" y="892175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997529" y="5038707"/>
            <a:ext cx="609600" cy="641350"/>
            <a:chOff x="4944" y="2400"/>
            <a:chExt cx="384" cy="404"/>
          </a:xfrm>
        </p:grpSpPr>
        <p:sp>
          <p:nvSpPr>
            <p:cNvPr id="2255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5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546771" y="1904550"/>
            <a:ext cx="911033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65000"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charset="0"/>
              </a:rPr>
              <a:t>2. </a:t>
            </a:r>
            <a:r>
              <a:rPr lang="en-US" sz="3200" b="1" dirty="0" err="1">
                <a:latin typeface="Arial Narrow" panose="020B0606020202030204" pitchFamily="34" charset="0"/>
              </a:rPr>
              <a:t>Ehnic</a:t>
            </a:r>
            <a:r>
              <a:rPr lang="en-US" sz="3200" b="1" dirty="0">
                <a:latin typeface="Arial Narrow" panose="020B0606020202030204" pitchFamily="34" charset="0"/>
              </a:rPr>
              <a:t> minority groups form about __________ of the </a:t>
            </a:r>
            <a:r>
              <a:rPr lang="en-US" sz="3200" b="1" dirty="0" err="1">
                <a:latin typeface="Arial Narrow" panose="020B0606020202030204" pitchFamily="34" charset="0"/>
              </a:rPr>
              <a:t>totl</a:t>
            </a:r>
            <a:r>
              <a:rPr lang="en-US" sz="3200" b="1" dirty="0">
                <a:latin typeface="Arial Narrow" panose="020B0606020202030204" pitchFamily="34" charset="0"/>
              </a:rPr>
              <a:t> population of Viet Nam.</a:t>
            </a:r>
          </a:p>
        </p:txBody>
      </p:sp>
    </p:spTree>
    <p:extLst>
      <p:ext uri="{BB962C8B-B14F-4D97-AF65-F5344CB8AC3E}">
        <p14:creationId xmlns:p14="http://schemas.microsoft.com/office/powerpoint/2010/main" val="135548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6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1" y="2204070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92" y="2044274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2" y="2044273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77" y="2044274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302390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302390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302390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302390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6593" y="13497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6264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8632" y="73867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11988" y="135152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85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7084" y="134973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4422" y="72681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2448" y="135554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Matching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684" y="367333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6122" y="363126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6790" y="363694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78709" y="3617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829" y="584515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7646" y="591279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4193" y="587317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75107" y="5836837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8. </a:t>
            </a:r>
          </a:p>
        </p:txBody>
      </p:sp>
    </p:spTree>
    <p:extLst>
      <p:ext uri="{BB962C8B-B14F-4D97-AF65-F5344CB8AC3E}">
        <p14:creationId xmlns:p14="http://schemas.microsoft.com/office/powerpoint/2010/main" val="223005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4036" y="1866900"/>
            <a:ext cx="10201563" cy="108873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3600" dirty="0">
                <a:latin typeface="Bahnschrift" panose="020B0502040204020203" pitchFamily="34" charset="0"/>
              </a:rPr>
              <a:t>They mainly live ____________.</a:t>
            </a: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971962" y="3507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in the lowlands</a:t>
            </a:r>
            <a:endParaRPr lang="vi-VN" sz="3600" b="1" dirty="0">
              <a:cs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0515600" y="524164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flipH="1">
            <a:off x="9906000" y="16002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763" y="3507129"/>
            <a:ext cx="609600" cy="641350"/>
            <a:chOff x="4944" y="2400"/>
            <a:chExt cx="384" cy="404"/>
          </a:xfrm>
        </p:grpSpPr>
        <p:sp>
          <p:nvSpPr>
            <p:cNvPr id="2461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0838872" y="4467567"/>
            <a:ext cx="609600" cy="609600"/>
            <a:chOff x="5088" y="960"/>
            <a:chExt cx="384" cy="384"/>
          </a:xfrm>
        </p:grpSpPr>
        <p:sp>
          <p:nvSpPr>
            <p:cNvPr id="2461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3" name="Text Box 17"/>
            <p:cNvSpPr txBox="1">
              <a:spLocks noChangeArrowheads="1"/>
            </p:cNvSpPr>
            <p:nvPr/>
          </p:nvSpPr>
          <p:spPr bwMode="auto">
            <a:xfrm>
              <a:off x="5150" y="969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971963" y="4269129"/>
            <a:ext cx="8543636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in the mountains</a:t>
            </a:r>
            <a:endParaRPr lang="vi-VN" sz="3600" b="1">
              <a:cs typeface="Arial" charset="0"/>
            </a:endParaRPr>
          </a:p>
        </p:txBody>
      </p: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1971962" y="5031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>
                <a:latin typeface="Bahnschrift" panose="020B0502040204020203" pitchFamily="34" charset="0"/>
              </a:rPr>
              <a:t>in the Mekong Delta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grpSp>
        <p:nvGrpSpPr>
          <p:cNvPr id="24588" name="Group 21"/>
          <p:cNvGrpSpPr>
            <a:grpSpLocks/>
          </p:cNvGrpSpPr>
          <p:nvPr/>
        </p:nvGrpSpPr>
        <p:grpSpPr bwMode="auto">
          <a:xfrm>
            <a:off x="10010116" y="1866900"/>
            <a:ext cx="1066800" cy="990600"/>
            <a:chOff x="4272" y="825"/>
            <a:chExt cx="672" cy="624"/>
          </a:xfrm>
        </p:grpSpPr>
        <p:sp>
          <p:nvSpPr>
            <p:cNvPr id="2461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4589" name="WordArt 24"/>
          <p:cNvSpPr>
            <a:spLocks noChangeArrowheads="1" noChangeShapeType="1" noTextEdit="1"/>
          </p:cNvSpPr>
          <p:nvPr/>
        </p:nvSpPr>
        <p:spPr bwMode="auto">
          <a:xfrm>
            <a:off x="1133763" y="647701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33763" y="4275479"/>
            <a:ext cx="609600" cy="641350"/>
            <a:chOff x="4944" y="2400"/>
            <a:chExt cx="384" cy="404"/>
          </a:xfrm>
        </p:grpSpPr>
        <p:sp>
          <p:nvSpPr>
            <p:cNvPr id="2460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133763" y="5031129"/>
            <a:ext cx="609600" cy="641350"/>
            <a:chOff x="4944" y="2400"/>
            <a:chExt cx="384" cy="404"/>
          </a:xfrm>
        </p:grpSpPr>
        <p:sp>
          <p:nvSpPr>
            <p:cNvPr id="24606" name="Oval 29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7" name="Text Box 30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4594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82306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182307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182308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182309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182310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182311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182312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182313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182314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182315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182316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896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2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2306" grpId="0"/>
      <p:bldP spid="182307" grpId="0"/>
      <p:bldP spid="182308" grpId="0"/>
      <p:bldP spid="182309" grpId="0"/>
      <p:bldP spid="182310" grpId="0"/>
      <p:bldP spid="182311" grpId="0"/>
      <p:bldP spid="182312" grpId="0"/>
      <p:bldP spid="182313" grpId="0"/>
      <p:bldP spid="182314" grpId="0"/>
      <p:bldP spid="182315" grpId="0"/>
      <p:bldP spid="1823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b="1" dirty="0">
                <a:latin typeface="Bahnschrift" panose="020B0502040204020203" pitchFamily="34" charset="0"/>
              </a:rPr>
              <a:t>The </a:t>
            </a:r>
            <a:r>
              <a:rPr lang="en-US" sz="2800" b="1" dirty="0" err="1">
                <a:latin typeface="Bahnschrift" panose="020B0502040204020203" pitchFamily="34" charset="0"/>
              </a:rPr>
              <a:t>Jrai</a:t>
            </a:r>
            <a:r>
              <a:rPr lang="en-US" sz="2800" b="1" dirty="0">
                <a:latin typeface="Bahnschrift" panose="020B0502040204020203" pitchFamily="34" charset="0"/>
              </a:rPr>
              <a:t> decorate houses for the dead with a lot of ____________.</a:t>
            </a:r>
            <a:endParaRPr lang="vi-VN" sz="2800" b="1" dirty="0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flowers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200" b="1" dirty="0">
                <a:latin typeface="Bahnschrift" panose="020B0502040204020203" pitchFamily="34" charset="0"/>
              </a:rPr>
              <a:t>wood statues</a:t>
            </a:r>
            <a:endParaRPr lang="vi-VN" sz="32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400" b="1">
                <a:latin typeface="Bahnschrift" panose="020B0502040204020203" pitchFamily="34" charset="0"/>
              </a:rPr>
              <a:t>colourful pictures</a:t>
            </a:r>
            <a:endParaRPr lang="en-US" sz="3400" b="1" dirty="0">
              <a:latin typeface="Bahnschrift" panose="020B0502040204020203" pitchFamily="34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0873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5. </a:t>
            </a:r>
            <a:r>
              <a:rPr lang="en-US" sz="3200" dirty="0">
                <a:latin typeface="Bahnschrift" panose="020B0502040204020203" pitchFamily="34" charset="0"/>
              </a:rPr>
              <a:t>The Khmer mostly earn their living from weaving </a:t>
            </a:r>
          </a:p>
          <a:p>
            <a:r>
              <a:rPr lang="en-US" sz="3200" dirty="0">
                <a:latin typeface="Bahnschrift" panose="020B0502040204020203" pitchFamily="34" charset="0"/>
              </a:rPr>
              <a:t>and _____________.</a:t>
            </a: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hunting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400" b="1" dirty="0">
                <a:latin typeface="Bahnschrift" panose="020B0502040204020203" pitchFamily="34" charset="0"/>
              </a:rPr>
              <a:t> farming</a:t>
            </a:r>
            <a:endParaRPr lang="vi-VN" sz="34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latin typeface="Bahnschrift" panose="020B0502040204020203" pitchFamily="34" charset="0"/>
              </a:rPr>
              <a:t>fishing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4615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675722" y="2061606"/>
            <a:ext cx="9416016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3000" b="1" dirty="0">
                <a:solidFill>
                  <a:srgbClr val="C00000"/>
                </a:solidFill>
                <a:latin typeface="Arial Narrow" panose="020B0606020202030204" pitchFamily="34" charset="0"/>
              </a:rPr>
              <a:t>6. </a:t>
            </a:r>
            <a:r>
              <a:rPr lang="en-US" sz="3000" b="1" dirty="0">
                <a:latin typeface="Arial Narrow" panose="020B0606020202030204" pitchFamily="34" charset="0"/>
              </a:rPr>
              <a:t>Picture ____________ shows a Thai woman's costume.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43000" y="3489325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91445" y="3399323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7539181" y="3359635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/>
          <a:srcRect r="71934"/>
          <a:stretch/>
        </p:blipFill>
        <p:spPr>
          <a:xfrm>
            <a:off x="675722" y="4364184"/>
            <a:ext cx="2305091" cy="17318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l="54358" t="3776" r="9606" b="2049"/>
          <a:stretch/>
        </p:blipFill>
        <p:spPr>
          <a:xfrm>
            <a:off x="6945744" y="4373895"/>
            <a:ext cx="1995055" cy="16759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/>
          <a:srcRect l="27374" t="6540" r="45151"/>
          <a:stretch/>
        </p:blipFill>
        <p:spPr>
          <a:xfrm>
            <a:off x="3600031" y="4364184"/>
            <a:ext cx="2334719" cy="17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3819 -0.393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268852" y="1094269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00125" y="240750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5374" y="4109066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49990" y="3268557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5374" y="491724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34447" y="5889631"/>
            <a:ext cx="482881" cy="418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779493"/>
            <a:ext cx="73537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A:What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B: </a:t>
            </a:r>
          </a:p>
          <a:p>
            <a:r>
              <a:rPr lang="vi-VN" sz="2800" b="1" dirty="0">
                <a:solidFill>
                  <a:srgbClr val="0000FF"/>
                </a:solidFill>
              </a:rPr>
              <a:t>A: Where </a:t>
            </a:r>
            <a:r>
              <a:rPr lang="en-US" sz="2800" b="1" dirty="0">
                <a:solidFill>
                  <a:srgbClr val="0000FF"/>
                </a:solidFill>
              </a:rPr>
              <a:t>do</a:t>
            </a:r>
            <a:r>
              <a:rPr lang="vi-VN" sz="2800" b="1" dirty="0">
                <a:solidFill>
                  <a:srgbClr val="0000FF"/>
                </a:solidFill>
              </a:rPr>
              <a:t> the Jrai li</a:t>
            </a:r>
            <a:r>
              <a:rPr lang="en-US" sz="2800" b="1" dirty="0" err="1">
                <a:solidFill>
                  <a:srgbClr val="0000FF"/>
                </a:solidFill>
              </a:rPr>
              <a:t>ve</a:t>
            </a:r>
            <a:r>
              <a:rPr lang="vi-VN" sz="2800" b="1" dirty="0">
                <a:solidFill>
                  <a:srgbClr val="0000FF"/>
                </a:solidFill>
              </a:rPr>
              <a:t>?</a:t>
            </a:r>
            <a:endParaRPr lang="en-US" sz="2800" b="1" dirty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B: </a:t>
            </a:r>
          </a:p>
          <a:p>
            <a:r>
              <a:rPr lang="vi-VN" sz="2800" b="1" dirty="0">
                <a:solidFill>
                  <a:srgbClr val="0000FF"/>
                </a:solidFill>
              </a:rPr>
              <a:t>A: What kind of house does Jrai live in?</a:t>
            </a:r>
            <a:endParaRPr lang="en-US" sz="2800" b="1" dirty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B: </a:t>
            </a:r>
          </a:p>
          <a:p>
            <a:r>
              <a:rPr lang="vi-VN" sz="2800" b="1" dirty="0">
                <a:solidFill>
                  <a:srgbClr val="0000FF"/>
                </a:solidFill>
              </a:rPr>
              <a:t>A: Who plays the dominant role in the family?</a:t>
            </a:r>
            <a:endParaRPr lang="en-US" sz="2800" b="1" dirty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B: </a:t>
            </a:r>
          </a:p>
          <a:p>
            <a:r>
              <a:rPr lang="vi-VN" sz="2800" b="1" dirty="0">
                <a:solidFill>
                  <a:srgbClr val="0000FF"/>
                </a:solidFill>
              </a:rPr>
              <a:t>A: What are they traditional culture?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B: </a:t>
            </a:r>
            <a:endParaRPr lang="vi-VN" sz="2800" b="1" dirty="0">
              <a:solidFill>
                <a:srgbClr val="0000FF"/>
              </a:solidFill>
            </a:endParaRPr>
          </a:p>
          <a:p>
            <a:endParaRPr lang="en-US" sz="2800" b="1" dirty="0">
              <a:solidFill>
                <a:srgbClr val="0000FF"/>
              </a:solidFill>
            </a:endParaRPr>
          </a:p>
          <a:p>
            <a:endParaRPr lang="vi-VN" sz="2800" b="1" dirty="0">
              <a:solidFill>
                <a:srgbClr val="0000FF"/>
              </a:solidFill>
            </a:endParaRPr>
          </a:p>
          <a:p>
            <a:endParaRPr lang="vi-VN" sz="2800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75" y="1447025"/>
            <a:ext cx="4828546" cy="50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231E-8293-B138-83D1-C3BA3ED5A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045B5C-81FA-A293-A999-DF645B898723}"/>
              </a:ext>
            </a:extLst>
          </p:cNvPr>
          <p:cNvSpPr txBox="1"/>
          <p:nvPr/>
        </p:nvSpPr>
        <p:spPr>
          <a:xfrm>
            <a:off x="659301" y="1474969"/>
            <a:ext cx="2823919" cy="186876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cap="all" dirty="0">
                <a:latin typeface="+mj-lt"/>
                <a:ea typeface="+mj-ea"/>
                <a:cs typeface="+mj-cs"/>
              </a:rPr>
              <a:t>Today, we’re going to learn about The Tay</a:t>
            </a:r>
          </a:p>
        </p:txBody>
      </p:sp>
      <p:pic>
        <p:nvPicPr>
          <p:cNvPr id="4" name="Picture 3" descr="A group of women playing instruments&#10;&#10;Description automatically generated">
            <a:extLst>
              <a:ext uri="{FF2B5EF4-FFF2-40B4-BE49-F238E27FC236}">
                <a16:creationId xmlns:a16="http://schemas.microsoft.com/office/drawing/2014/main" id="{805183DB-1779-DD32-2D93-CC3FD0C73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50" r="2" b="2"/>
          <a:stretch/>
        </p:blipFill>
        <p:spPr>
          <a:xfrm>
            <a:off x="4702213" y="1123635"/>
            <a:ext cx="6352639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CC9E58-A0B5-FCFB-D961-547E43DA3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673916"/>
              </p:ext>
            </p:extLst>
          </p:nvPr>
        </p:nvGraphicFramePr>
        <p:xfrm>
          <a:off x="598714" y="322809"/>
          <a:ext cx="11168743" cy="62123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34273">
                  <a:extLst>
                    <a:ext uri="{9D8B030D-6E8A-4147-A177-3AD203B41FA5}">
                      <a16:colId xmlns:a16="http://schemas.microsoft.com/office/drawing/2014/main" val="2732715275"/>
                    </a:ext>
                  </a:extLst>
                </a:gridCol>
                <a:gridCol w="8234470">
                  <a:extLst>
                    <a:ext uri="{9D8B030D-6E8A-4147-A177-3AD203B41FA5}">
                      <a16:colId xmlns:a16="http://schemas.microsoft.com/office/drawing/2014/main" val="80934838"/>
                    </a:ext>
                  </a:extLst>
                </a:gridCol>
              </a:tblGrid>
              <a:tr h="11200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600" dirty="0"/>
                        <a:t>   The Tay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392422"/>
                  </a:ext>
                </a:extLst>
              </a:tr>
              <a:tr h="70214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1.845.492 (2019), the second largest ethnic group of  Viet Nam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669825"/>
                  </a:ext>
                </a:extLst>
              </a:tr>
              <a:tr h="639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Living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Mainly in the northern midland and mountainous provinces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014396"/>
                  </a:ext>
                </a:extLst>
              </a:tr>
              <a:tr h="70214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Houses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Stilt houses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892285"/>
                  </a:ext>
                </a:extLst>
              </a:tr>
              <a:tr h="70214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Knitting, weaving, planting industrial trees (tobacco, tea leaf,…), woodworking,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675059"/>
                  </a:ext>
                </a:extLst>
              </a:tr>
              <a:tr h="114848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Traditional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-Rich in traditional art like: songs, folk dances. games, musical instruments,…</a:t>
                      </a:r>
                    </a:p>
                    <a:p>
                      <a:r>
                        <a:rPr lang="en-US" sz="2800" dirty="0"/>
                        <a:t>-Costume: Mainly made of black indigo fabric, with a few decorative </a:t>
                      </a:r>
                      <a:r>
                        <a:rPr lang="en-US" sz="2800" dirty="0" err="1"/>
                        <a:t>parterns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662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9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21927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2807979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82" y="2158960"/>
            <a:ext cx="6734386" cy="27363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4516" y="4855231"/>
            <a:ext cx="98043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I like the way the use bamboo trees to make the stilt house because it’s very environmental friendly.</a:t>
            </a:r>
          </a:p>
          <a:p>
            <a:r>
              <a:rPr lang="en-US" sz="2600" b="1" i="1" dirty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I think that women play the dominant role in the Jarai family is a radical thought.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85" y="1866904"/>
            <a:ext cx="4119419" cy="283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6" y="1831515"/>
            <a:ext cx="4572866" cy="28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0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1" y="130912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72" y="1149329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62" y="1168784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57" y="1149329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1" y="3689547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1" y="3689547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45" y="3689547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81" y="3689547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409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34286" y="27916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68857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2804" y="27488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738" y="52209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2330" y="530676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68857" y="528780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59381" y="535680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Matching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264" y="2778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8674" y="279844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8545" y="28000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6845" y="27611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7409" y="526149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2226" y="5299951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8773" y="532925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76845" y="5329249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8. </a:t>
            </a:r>
          </a:p>
        </p:txBody>
      </p:sp>
    </p:spTree>
    <p:extLst>
      <p:ext uri="{BB962C8B-B14F-4D97-AF65-F5344CB8AC3E}">
        <p14:creationId xmlns:p14="http://schemas.microsoft.com/office/powerpoint/2010/main" val="24087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04521" y="53269"/>
            <a:ext cx="4602169" cy="646331"/>
          </a:xfrm>
          <a:prstGeom prst="rect">
            <a:avLst/>
          </a:prstGeom>
          <a:solidFill>
            <a:srgbClr val="0FB7BD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62690" y="1295315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242" y="1984492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84073" y="75767"/>
            <a:ext cx="4600080" cy="923330"/>
          </a:xfrm>
          <a:prstGeom prst="rect">
            <a:avLst/>
          </a:prstGeom>
          <a:solidFill>
            <a:srgbClr val="48C0B6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4231" y="1758961"/>
            <a:ext cx="774746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03" y="2773218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9358" y="530462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/>
              <a:t>- weave 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0750" y="5407875"/>
            <a:ext cx="377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dệt</a:t>
            </a:r>
            <a:r>
              <a:rPr lang="en-US" sz="3600" b="1" dirty="0"/>
              <a:t>, </a:t>
            </a:r>
            <a:r>
              <a:rPr lang="en-US" sz="3600" b="1" dirty="0" err="1"/>
              <a:t>đan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4100021" y="5962067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A9A5"/>
                </a:solidFill>
              </a:rPr>
              <a:t> /</a:t>
            </a:r>
            <a:r>
              <a:rPr lang="en-US" sz="3200" b="1" dirty="0" err="1">
                <a:solidFill>
                  <a:srgbClr val="00A9A5"/>
                </a:solidFill>
              </a:rPr>
              <a:t>wi:v</a:t>
            </a:r>
            <a:r>
              <a:rPr lang="en-US" sz="3200" b="1" dirty="0">
                <a:solidFill>
                  <a:srgbClr val="00A9A5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2" y="709037"/>
            <a:ext cx="6652648" cy="442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80667" y="5012563"/>
            <a:ext cx="26111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800" dirty="0"/>
              <a:t>- hunt 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8246" y="5117492"/>
            <a:ext cx="37768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/>
              <a:t>săn</a:t>
            </a:r>
            <a:r>
              <a:rPr lang="en-US" sz="3800" b="1" dirty="0"/>
              <a:t>, </a:t>
            </a:r>
            <a:r>
              <a:rPr lang="en-US" sz="3800" b="1" dirty="0" err="1"/>
              <a:t>săn</a:t>
            </a:r>
            <a:r>
              <a:rPr lang="en-US" sz="3800" b="1" dirty="0"/>
              <a:t> </a:t>
            </a:r>
            <a:r>
              <a:rPr lang="en-US" sz="3800" b="1" dirty="0" err="1"/>
              <a:t>đuổi</a:t>
            </a:r>
            <a:endParaRPr lang="en-US" sz="3800" b="1" dirty="0"/>
          </a:p>
        </p:txBody>
      </p:sp>
      <p:sp>
        <p:nvSpPr>
          <p:cNvPr id="2" name="Rectangle 1"/>
          <p:cNvSpPr/>
          <p:nvPr/>
        </p:nvSpPr>
        <p:spPr>
          <a:xfrm>
            <a:off x="2802996" y="5727252"/>
            <a:ext cx="16324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00A9A5"/>
                </a:solidFill>
              </a:rPr>
              <a:t> /</a:t>
            </a:r>
            <a:r>
              <a:rPr lang="en-US" sz="3800" b="1" dirty="0" err="1">
                <a:solidFill>
                  <a:srgbClr val="00A9A5"/>
                </a:solidFill>
              </a:rPr>
              <a:t>hʌnt</a:t>
            </a:r>
            <a:r>
              <a:rPr lang="en-US" sz="3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44" y="661482"/>
            <a:ext cx="6881692" cy="43141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61577" y="523691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400" dirty="0"/>
              <a:t>- statue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8318" y="5301569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/>
              <a:t>tượng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3226508" y="5922704"/>
            <a:ext cx="1936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/ˈ</a:t>
            </a:r>
            <a:r>
              <a:rPr lang="en-US" sz="3200" b="1" dirty="0" err="1">
                <a:solidFill>
                  <a:srgbClr val="0FB7BD"/>
                </a:solidFill>
              </a:rPr>
              <a:t>stætʃu</a:t>
            </a:r>
            <a:r>
              <a:rPr lang="en-US" sz="3200" b="1" dirty="0">
                <a:solidFill>
                  <a:srgbClr val="0FB7BD"/>
                </a:solidFill>
              </a:rPr>
              <a:t>ː/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2911223" y="581537"/>
            <a:ext cx="7211831" cy="44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838707" y="5012858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000" dirty="0"/>
              <a:t>- role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27634" y="5119906"/>
            <a:ext cx="2226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3008073" y="5646026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</a:t>
            </a:r>
            <a:r>
              <a:rPr lang="en-US" sz="3200" b="1" dirty="0" err="1">
                <a:solidFill>
                  <a:srgbClr val="0FB7BD"/>
                </a:solidFill>
              </a:rPr>
              <a:t>rəʊl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2838707" y="649050"/>
            <a:ext cx="6066748" cy="4153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93347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662001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304" y="2028249"/>
            <a:ext cx="224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1. </a:t>
            </a:r>
            <a:r>
              <a:rPr lang="en-US" sz="3200" b="1" dirty="0">
                <a:solidFill>
                  <a:srgbClr val="C00000"/>
                </a:solidFill>
              </a:rPr>
              <a:t>weave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304" y="3091252"/>
            <a:ext cx="1936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2. </a:t>
            </a:r>
            <a:r>
              <a:rPr lang="en-US" sz="3200" b="1" dirty="0">
                <a:solidFill>
                  <a:srgbClr val="C00000"/>
                </a:solidFill>
              </a:rPr>
              <a:t>hunt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743" y="3992222"/>
            <a:ext cx="222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3. </a:t>
            </a:r>
            <a:r>
              <a:rPr lang="en-US" sz="3200" b="1" dirty="0">
                <a:solidFill>
                  <a:srgbClr val="C00000"/>
                </a:solidFill>
              </a:rPr>
              <a:t>statue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07" y="5043059"/>
            <a:ext cx="183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4. </a:t>
            </a:r>
            <a:r>
              <a:rPr lang="en-US" sz="3200" b="1" dirty="0">
                <a:solidFill>
                  <a:srgbClr val="C00000"/>
                </a:solidFill>
              </a:rPr>
              <a:t>role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3993</TotalTime>
  <Words>1532</Words>
  <Application>Microsoft Office PowerPoint</Application>
  <PresentationFormat>Widescreen</PresentationFormat>
  <Paragraphs>371</Paragraphs>
  <Slides>32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Narrow</vt:lpstr>
      <vt:lpstr>Bahnschrift</vt:lpstr>
      <vt:lpstr>Calibri</vt:lpstr>
      <vt:lpstr>Calibri Light</vt:lpstr>
      <vt:lpstr>DigifaceWide</vt:lpstr>
      <vt:lpstr>Impact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Thuy Nguyen</cp:lastModifiedBy>
  <cp:revision>326</cp:revision>
  <dcterms:created xsi:type="dcterms:W3CDTF">2020-12-09T02:04:09Z</dcterms:created>
  <dcterms:modified xsi:type="dcterms:W3CDTF">2024-11-18T01:44:20Z</dcterms:modified>
</cp:coreProperties>
</file>